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4" r:id="rId3"/>
    <p:sldId id="276" r:id="rId4"/>
    <p:sldId id="258" r:id="rId5"/>
    <p:sldId id="290" r:id="rId6"/>
    <p:sldId id="293" r:id="rId7"/>
    <p:sldId id="281" r:id="rId8"/>
    <p:sldId id="261" r:id="rId9"/>
    <p:sldId id="266" r:id="rId10"/>
    <p:sldId id="271" r:id="rId11"/>
    <p:sldId id="277" r:id="rId12"/>
    <p:sldId id="278" r:id="rId13"/>
    <p:sldId id="279" r:id="rId14"/>
    <p:sldId id="280" r:id="rId15"/>
    <p:sldId id="282" r:id="rId16"/>
    <p:sldId id="283" r:id="rId17"/>
    <p:sldId id="284" r:id="rId18"/>
    <p:sldId id="285" r:id="rId19"/>
    <p:sldId id="286" r:id="rId20"/>
    <p:sldId id="287" r:id="rId21"/>
    <p:sldId id="289" r:id="rId22"/>
    <p:sldId id="288" r:id="rId23"/>
    <p:sldId id="291" r:id="rId24"/>
    <p:sldId id="292" r:id="rId25"/>
    <p:sldId id="273" r:id="rId2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83" d="100"/>
          <a:sy n="83" d="100"/>
        </p:scale>
        <p:origin x="145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30.08.2023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3285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30.08.2023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8041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30.08.2023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286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30.08.2023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5496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30.08.2023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106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30.08.2023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01901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30.08.2023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834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30.08.2023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35784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30.08.2023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235159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30.08.2023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512917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30.08.2023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336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30.08.2023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87789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30.08.2023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62493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30.08.2023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8699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30.08.2023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6487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30.08.2023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5840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30.08.2023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174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30.08.2023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523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30.08.2023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9694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30.08.2023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4304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30.08.2023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7431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30.08.2023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4257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8336"/>
            <a:ext cx="9180512" cy="686750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AC259-EBD3-4477-8ED1-9C4E8D32F78F}" type="datetimeFigureOut">
              <a:rPr lang="uk-UA" smtClean="0"/>
              <a:t>30.08.2023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9107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27384"/>
            <a:ext cx="9180512" cy="686750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D1EDC-A2B1-4467-8D3F-4DFD9B83CAD8}" type="datetimeFigureOut">
              <a:rPr lang="uk-UA" smtClean="0"/>
              <a:t>30.08.2023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8539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cloud.mail.ru/home/&#1082;&#1086;&#1085;&#1089;&#1091;&#1083;&#1100;&#1090;&#1072;&#1094;&#1080;&#1103;%20&#1101;&#1090;&#1072;&#1087;&#1099;%20&#1087;&#1086;&#1089;&#1090;&#1072;&#1085;&#1086;&#1074;&#1082;&#1080;%20&#1079;&#1074;&#1091;&#1082;&#1086;&#1074;.docx" TargetMode="External"/><Relationship Id="rId2" Type="http://schemas.openxmlformats.org/officeDocument/2006/relationships/hyperlink" Target="https://cloud.mail.ru/home/&#1082;&#1072;&#1082;&#1080;&#1077;%20&#1080;&#1075;&#1088;&#1091;&#1096;&#1082;&#1080;%20&#1076;&#1083;&#1103;%20&#1076;&#1077;&#1090;&#1077;&#1081;.docx" TargetMode="Externa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54091AA-3DD4-559C-4B55-EFE6491D8C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" y="0"/>
            <a:ext cx="91256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099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DC2CEAA-7AE5-7DDC-5A8B-F6EA3BEE260E}"/>
              </a:ext>
            </a:extLst>
          </p:cNvPr>
          <p:cNvSpPr txBox="1"/>
          <p:nvPr/>
        </p:nvSpPr>
        <p:spPr>
          <a:xfrm>
            <a:off x="683568" y="620688"/>
            <a:ext cx="777686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Возраст: 1-2 года</a:t>
            </a:r>
          </a:p>
          <a:p>
            <a:pPr algn="ctr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игры: «Дождик»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Цель игры: обучение выполнению движений в соответствии со словами песенки.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Ход игры: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сидит на стуле или коврике, взрослый говорит: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Дождик, дождик, ты не лей,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Моего ребёнка пожалей: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Сидит дома деточка.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Словно птица в клеточке.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сидит, положив ладошки под щёчку.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Солнышко, солнышко, 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Посвети немножечко!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Выйдет (имя ребёнка) погулять,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Станет бегать и играть. (ребёнок встаёт на ножки, хлопает в ладошки и приплясывает вместе со взрослым).</a:t>
            </a:r>
          </a:p>
          <a:p>
            <a:pPr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2 и более детей: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Дождик, дождик, ты не лей,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Наших деток пожалей: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Сидят дома деточки.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Словно птицы в клеточке.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сидят, положив ладошки под щёчку.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Солнышко, солнышко, 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Посвети немножечко!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Выйдут детки погулять,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Станут бегать и играть. (дети встают на ножки, хлопают в ладошки и приплясывают вместе со взрослым).</a:t>
            </a:r>
          </a:p>
        </p:txBody>
      </p:sp>
    </p:spTree>
    <p:extLst>
      <p:ext uri="{BB962C8B-B14F-4D97-AF65-F5344CB8AC3E}">
        <p14:creationId xmlns:p14="http://schemas.microsoft.com/office/powerpoint/2010/main" val="3318318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DC2CEAA-7AE5-7DDC-5A8B-F6EA3BEE260E}"/>
              </a:ext>
            </a:extLst>
          </p:cNvPr>
          <p:cNvSpPr txBox="1"/>
          <p:nvPr/>
        </p:nvSpPr>
        <p:spPr>
          <a:xfrm>
            <a:off x="683568" y="620688"/>
            <a:ext cx="77768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Возраст: 1-2 года</a:t>
            </a:r>
          </a:p>
          <a:p>
            <a:pPr algn="ctr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игры: «Посвистим»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Цель игры: развитие у ребёнка умения длительно и плавно выдыхать воздух через рот (развитие речевого дыхания), активизация мышц губ.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Необходимые материалы: воздушный шарик, вертушка, свистулька.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Ход игры: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уровне лица ребёнка подвешивается воздушный шарик, а перед ним на стол кладут вертушки и свистульку. Взрослый показывает, как надо дуть на воздушный шарик, чтобы он высоко взлетал, и предлагает ребёнку повторить свои действия. Затем взрослый дует на вертушку, чтобы она завертелась, дудит в свистульку, а ребёнок подражает этим действиям.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161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DC2CEAA-7AE5-7DDC-5A8B-F6EA3BEE260E}"/>
              </a:ext>
            </a:extLst>
          </p:cNvPr>
          <p:cNvSpPr txBox="1"/>
          <p:nvPr/>
        </p:nvSpPr>
        <p:spPr>
          <a:xfrm>
            <a:off x="683568" y="620688"/>
            <a:ext cx="777686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Возраст: 1-2 года</a:t>
            </a:r>
          </a:p>
          <a:p>
            <a:pPr algn="ctr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игры: «Котёнок, гусёнок и цыплёнок»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Цель игры: развитие воображения и произвольного внимания. Научить ребёнка различать домашних птиц и животных; закрепить правильное звукопроизношение.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Необходимые материалы: игрушечные гусёнок, котёнок, собачка.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Ход игры: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 говорит: «Сейчас я познакомлю тебя с гостями. Это котёнок Мяу. У него мягкая шёрстка. Сам он толстенький, быстро бегает и прыгает, мяукает: «Мяу-мяу». Как мяукает котёнок, скажи?»</a:t>
            </a:r>
          </a:p>
          <a:p>
            <a:pPr algn="just"/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«мяукает».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 А это гусёнок Вилли. У него длинная-длинная шея и красные лапки. Он умеет говорить «Га-га-га»! Как говорит гусь?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«гогочет»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 это собачка. Она маленькая и пушистая. Умеет лаять «Гав-гав». Как собачка лает?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Ребёнок отвечает.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т.д. можно с другими домашними животными и птицами.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91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DC2CEAA-7AE5-7DDC-5A8B-F6EA3BEE260E}"/>
              </a:ext>
            </a:extLst>
          </p:cNvPr>
          <p:cNvSpPr txBox="1"/>
          <p:nvPr/>
        </p:nvSpPr>
        <p:spPr>
          <a:xfrm>
            <a:off x="683568" y="620688"/>
            <a:ext cx="7776864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Возраст: 1год 6 месяцев - 2 года</a:t>
            </a:r>
          </a:p>
          <a:p>
            <a:pPr algn="ctr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игры: «Котёнок, гусёнок и цыплёнок»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Цель игры: развитие мышц кисти руки, активизация речевых центров, подготовка к манипулированию мелкими предметами (застёгивание пуговиц, завязывание шнурков и т.д.).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Необходимые материалы: прищепки в виде собачки.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Ход игры: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 берёт прищепку-»Барбоса» и рассказывает стишок: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Вот сидит наш пёс Барбос,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лапы спрятал чёрный нос.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Пёсик дремлет или спит,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на нас он не глядит.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Наша (наш) (имя ребёнка) тихо встал (а)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(Показывает, чтобы ребёнок встал и подошёл к ведущему)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 собачке подбежал (а).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«Ну, Барбос, скорей вставай,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Нашу детку догоняй».</a:t>
            </a:r>
          </a:p>
          <a:p>
            <a:pPr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3549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DC2CEAA-7AE5-7DDC-5A8B-F6EA3BEE260E}"/>
              </a:ext>
            </a:extLst>
          </p:cNvPr>
          <p:cNvSpPr txBox="1"/>
          <p:nvPr/>
        </p:nvSpPr>
        <p:spPr>
          <a:xfrm>
            <a:off x="683568" y="620688"/>
            <a:ext cx="7776864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Возраст: 2 – 3  года</a:t>
            </a:r>
          </a:p>
          <a:p>
            <a:pPr algn="ctr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игры: </a:t>
            </a:r>
            <a:r>
              <a:rPr lang="ru-RU" sz="1600" b="1" i="0" u="none" strike="noStrike" dirty="0">
                <a:solidFill>
                  <a:srgbClr val="00B0F0"/>
                </a:solidFill>
                <a:effectLst/>
                <a:latin typeface="Times New Roman" panose="02020603050405020304" pitchFamily="18" charset="0"/>
              </a:rPr>
              <a:t>«Игра с пальчиками»</a:t>
            </a:r>
            <a:endParaRPr lang="ru-RU" sz="1600" b="0" i="0" dirty="0">
              <a:solidFill>
                <a:srgbClr val="00B0F0"/>
              </a:solidFill>
              <a:effectLst/>
              <a:latin typeface="Calibri" panose="020F0502020204030204" pitchFamily="34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/>
            <a:r>
              <a:rPr lang="ru-RU" sz="1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Цель игры. Приучать слушать речь, понимать, о чем говорится в потешке, соотносить слова с действиями пальцев.</a:t>
            </a:r>
            <a:endParaRPr lang="ru-RU" sz="16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Ход игры. Взрослый  рассматривает на своей руке пальцы, говоря: "Это большой палец, а эти поменьше, а вот совсем маленький - мизинчик. Все они живут рядышком, как родные братья".</a:t>
            </a:r>
            <a:endParaRPr lang="ru-RU" sz="16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Слова</a:t>
            </a:r>
            <a:endParaRPr lang="ru-RU" sz="16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"Пальчик-мальчик,</a:t>
            </a:r>
            <a:endParaRPr lang="ru-RU" sz="16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Где ты был?" -</a:t>
            </a:r>
            <a:endParaRPr lang="ru-RU" sz="16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"С этим братцем -</a:t>
            </a:r>
            <a:endParaRPr lang="ru-RU" sz="16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лес ходил,</a:t>
            </a:r>
            <a:endParaRPr lang="ru-RU" sz="16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этим братцем -</a:t>
            </a:r>
            <a:endParaRPr lang="ru-RU" sz="16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Щи варил,</a:t>
            </a:r>
            <a:endParaRPr lang="ru-RU" sz="16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этим братцем -</a:t>
            </a:r>
            <a:endParaRPr lang="ru-RU" sz="16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Кашу ел,</a:t>
            </a:r>
            <a:endParaRPr lang="ru-RU" sz="16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этим братцем -</a:t>
            </a:r>
            <a:endParaRPr lang="ru-RU" sz="16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Песни пел!"</a:t>
            </a:r>
            <a:endParaRPr lang="ru-RU" sz="16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6958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DC2CEAA-7AE5-7DDC-5A8B-F6EA3BEE260E}"/>
              </a:ext>
            </a:extLst>
          </p:cNvPr>
          <p:cNvSpPr txBox="1"/>
          <p:nvPr/>
        </p:nvSpPr>
        <p:spPr>
          <a:xfrm>
            <a:off x="611560" y="764704"/>
            <a:ext cx="777686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Возраст: 2 – 3  года</a:t>
            </a:r>
          </a:p>
          <a:p>
            <a:pPr algn="ctr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игры: </a:t>
            </a:r>
            <a:r>
              <a:rPr lang="ru-RU" sz="1600" b="1" i="0" u="none" strike="noStrike" dirty="0">
                <a:solidFill>
                  <a:srgbClr val="00B0F0"/>
                </a:solidFill>
                <a:effectLst/>
                <a:latin typeface="Times New Roman" panose="02020603050405020304" pitchFamily="18" charset="0"/>
              </a:rPr>
              <a:t>«Двор»</a:t>
            </a:r>
            <a:endParaRPr lang="ru-RU" sz="1600" b="0" i="0" dirty="0">
              <a:solidFill>
                <a:srgbClr val="00B0F0"/>
              </a:solidFill>
              <a:effectLst/>
              <a:latin typeface="Calibri" panose="020F0502020204030204" pitchFamily="34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/>
            <a:r>
              <a:rPr lang="ru-RU" sz="1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упражнять детей в отчетливом произношении отдельных звуков, слов или фраз. </a:t>
            </a:r>
          </a:p>
          <a:p>
            <a:pPr algn="l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Ход:</a:t>
            </a:r>
          </a:p>
          <a:p>
            <a:pPr algn="l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Взрослый: </a:t>
            </a:r>
          </a:p>
          <a:p>
            <a:pPr algn="l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Наши уточки с утра – «Кря-кря-кря!», «Кря-кря-кря!», </a:t>
            </a:r>
          </a:p>
          <a:p>
            <a:pPr algn="l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Наши гуси у пруда – «Га-га-га!», «Га-га-га!», </a:t>
            </a:r>
          </a:p>
          <a:p>
            <a:pPr algn="l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Наши гуленьки вверху – «Гу-гу-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!», «Гу-гу-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!» </a:t>
            </a:r>
          </a:p>
          <a:p>
            <a:pPr algn="l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Наши курочки в окно – «Ко-ко-ко!», «Ко-ко-ко!», </a:t>
            </a:r>
          </a:p>
          <a:p>
            <a:pPr algn="l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наш Петя-петушок рано-рано поутру Нам споет «Ку-ка-ре-ку!» </a:t>
            </a:r>
          </a:p>
          <a:p>
            <a:pPr algn="l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подражает звукокомплексам птиц.</a:t>
            </a:r>
          </a:p>
        </p:txBody>
      </p:sp>
    </p:spTree>
    <p:extLst>
      <p:ext uri="{BB962C8B-B14F-4D97-AF65-F5344CB8AC3E}">
        <p14:creationId xmlns:p14="http://schemas.microsoft.com/office/powerpoint/2010/main" val="3084953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DC2CEAA-7AE5-7DDC-5A8B-F6EA3BEE260E}"/>
              </a:ext>
            </a:extLst>
          </p:cNvPr>
          <p:cNvSpPr txBox="1"/>
          <p:nvPr/>
        </p:nvSpPr>
        <p:spPr>
          <a:xfrm>
            <a:off x="467544" y="1700808"/>
            <a:ext cx="77768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на формирование правильного звукопроизношения</a:t>
            </a:r>
          </a:p>
          <a:p>
            <a:pPr algn="ctr"/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норме к 2 годам ребёнок усваивает звуки:</a:t>
            </a:r>
          </a:p>
          <a:p>
            <a:pPr algn="just"/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’]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’]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’]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’]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’]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’]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’]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’]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’]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’]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’]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’]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’]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Свистящие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С,З,Ц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шипящие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Ш,Ж,Щ,Ч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соноры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Р,Р,Л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малыши заменяют или пропускают</a:t>
            </a:r>
          </a:p>
          <a:p>
            <a:pPr algn="just"/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993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DC2CEAA-7AE5-7DDC-5A8B-F6EA3BEE260E}"/>
              </a:ext>
            </a:extLst>
          </p:cNvPr>
          <p:cNvSpPr txBox="1"/>
          <p:nvPr/>
        </p:nvSpPr>
        <p:spPr>
          <a:xfrm>
            <a:off x="611560" y="764704"/>
            <a:ext cx="777686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Возраст: 2 – 3  года</a:t>
            </a:r>
          </a:p>
          <a:p>
            <a:pPr algn="ctr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игры: </a:t>
            </a:r>
            <a:r>
              <a:rPr lang="ru-RU" sz="1600" b="1" i="0" u="none" strike="noStrike" dirty="0">
                <a:solidFill>
                  <a:srgbClr val="00B0F0"/>
                </a:solidFill>
                <a:effectLst/>
                <a:latin typeface="Times New Roman" panose="02020603050405020304" pitchFamily="18" charset="0"/>
              </a:rPr>
              <a:t>«Птица и птенец»»</a:t>
            </a:r>
            <a:endParaRPr lang="ru-RU" sz="1600" b="0" i="0" dirty="0">
              <a:solidFill>
                <a:srgbClr val="00B0F0"/>
              </a:solidFill>
              <a:effectLst/>
              <a:latin typeface="Calibri" panose="020F0502020204030204" pitchFamily="34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/>
            <a:r>
              <a:rPr lang="ru-RU" sz="1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активизировать мышцы нижней челюсти, звук а</a:t>
            </a:r>
          </a:p>
          <a:p>
            <a:pPr algn="l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Материал: игрушечная птичка, у которой открывается клюв</a:t>
            </a:r>
          </a:p>
          <a:p>
            <a:pPr algn="l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Ход:</a:t>
            </a:r>
          </a:p>
          <a:p>
            <a:pPr algn="l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Посадите ребёнка к себе лицом. Покажите птичку. Скажите, что вы будете мамой-птичкой, а ребёнок –птенчиком. Предложите ребёнку «полетать»,  «помахать крыльями». Затем предложите «птенчику» поесть. Скажите, что он должен широко открывать клювик. </a:t>
            </a:r>
          </a:p>
          <a:p>
            <a:pPr algn="l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Игру сопровождайте текстом:</a:t>
            </a:r>
          </a:p>
          <a:p>
            <a:pPr algn="l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Птенчик весело летал,</a:t>
            </a:r>
          </a:p>
          <a:p>
            <a:pPr algn="l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Птенчик клювик открывал.</a:t>
            </a:r>
          </a:p>
          <a:p>
            <a:pPr algn="l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Вот так, вот так</a:t>
            </a:r>
          </a:p>
          <a:p>
            <a:pPr algn="l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Птенчик клювик открывал.</a:t>
            </a:r>
          </a:p>
          <a:p>
            <a:pPr algn="l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Игру можно повторить несколько раз.</a:t>
            </a:r>
          </a:p>
          <a:p>
            <a:pPr algn="l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9624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DC2CEAA-7AE5-7DDC-5A8B-F6EA3BEE260E}"/>
              </a:ext>
            </a:extLst>
          </p:cNvPr>
          <p:cNvSpPr txBox="1"/>
          <p:nvPr/>
        </p:nvSpPr>
        <p:spPr>
          <a:xfrm>
            <a:off x="611560" y="764704"/>
            <a:ext cx="7776864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Возраст: 2 – 3  года</a:t>
            </a:r>
          </a:p>
          <a:p>
            <a:pPr algn="ctr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игры: </a:t>
            </a:r>
            <a:r>
              <a:rPr lang="ru-RU" sz="1600" b="1" i="0" u="none" strike="noStrike" dirty="0">
                <a:solidFill>
                  <a:srgbClr val="00B0F0"/>
                </a:solidFill>
                <a:effectLst/>
                <a:latin typeface="Times New Roman" panose="02020603050405020304" pitchFamily="18" charset="0"/>
              </a:rPr>
              <a:t>«Ой, ушко болит!»»</a:t>
            </a:r>
            <a:endParaRPr lang="ru-RU" sz="1600" b="0" i="0" dirty="0">
              <a:solidFill>
                <a:srgbClr val="00B0F0"/>
              </a:solidFill>
              <a:effectLst/>
              <a:latin typeface="Calibri" panose="020F0502020204030204" pitchFamily="34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/>
            <a:r>
              <a:rPr lang="ru-RU" sz="1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активизировать мышцы губ, звук о</a:t>
            </a:r>
          </a:p>
          <a:p>
            <a:pPr algn="l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Материал: картинка с изображением девочки у которой платком перевязана щека.</a:t>
            </a:r>
          </a:p>
          <a:p>
            <a:pPr algn="l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Ход:</a:t>
            </a:r>
          </a:p>
          <a:p>
            <a:pPr algn="l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Покажите ребёнку картинку. Скажите, что у девочки болит ухо и поэтому она плачет: «О-о-о!»</a:t>
            </a:r>
          </a:p>
          <a:p>
            <a:pPr algn="l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5385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DC2CEAA-7AE5-7DDC-5A8B-F6EA3BEE260E}"/>
              </a:ext>
            </a:extLst>
          </p:cNvPr>
          <p:cNvSpPr txBox="1"/>
          <p:nvPr/>
        </p:nvSpPr>
        <p:spPr>
          <a:xfrm>
            <a:off x="611560" y="764704"/>
            <a:ext cx="777686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Возраст: 2 – 3  года</a:t>
            </a:r>
          </a:p>
          <a:p>
            <a:pPr algn="ctr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игры: </a:t>
            </a:r>
            <a:r>
              <a:rPr lang="ru-RU" sz="1600" b="1" i="0" u="none" strike="noStrike" dirty="0">
                <a:solidFill>
                  <a:srgbClr val="00B0F0"/>
                </a:solidFill>
                <a:effectLst/>
                <a:latin typeface="Times New Roman" panose="02020603050405020304" pitchFamily="18" charset="0"/>
              </a:rPr>
              <a:t>«Волк воет»</a:t>
            </a:r>
            <a:endParaRPr lang="ru-RU" sz="1600" b="0" i="0" dirty="0">
              <a:solidFill>
                <a:srgbClr val="00B0F0"/>
              </a:solidFill>
              <a:effectLst/>
              <a:latin typeface="Calibri" panose="020F0502020204030204" pitchFamily="34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/>
            <a:r>
              <a:rPr lang="ru-RU" sz="1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активизировать мышцы губ, звук у</a:t>
            </a:r>
          </a:p>
          <a:p>
            <a:pPr algn="l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Материал: картинка с изображением волка</a:t>
            </a:r>
          </a:p>
          <a:p>
            <a:pPr algn="l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l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Ход:</a:t>
            </a:r>
          </a:p>
          <a:p>
            <a:pPr algn="l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Покажите ребёнку картинку. Скажите, что волк воет: «у-у-у». Попросите ребёнка повторить.</a:t>
            </a:r>
          </a:p>
          <a:p>
            <a:pPr algn="l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2585257-76C3-CCD3-D11B-1F23B127E2F4}"/>
              </a:ext>
            </a:extLst>
          </p:cNvPr>
          <p:cNvSpPr txBox="1"/>
          <p:nvPr/>
        </p:nvSpPr>
        <p:spPr>
          <a:xfrm>
            <a:off x="395536" y="332656"/>
            <a:ext cx="792088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Предисловие: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презентация  поможет молодым мамам и педагогам найти ответы на актуальные вопросы, связанные с развитием и воспитанием ребёнка от рождения до года.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игры апробированы мною, учителем – логопедом Колбиной А. Н.</a:t>
            </a:r>
          </a:p>
        </p:txBody>
      </p:sp>
    </p:spTree>
    <p:extLst>
      <p:ext uri="{BB962C8B-B14F-4D97-AF65-F5344CB8AC3E}">
        <p14:creationId xmlns:p14="http://schemas.microsoft.com/office/powerpoint/2010/main" val="17574291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DC2CEAA-7AE5-7DDC-5A8B-F6EA3BEE260E}"/>
              </a:ext>
            </a:extLst>
          </p:cNvPr>
          <p:cNvSpPr txBox="1"/>
          <p:nvPr/>
        </p:nvSpPr>
        <p:spPr>
          <a:xfrm>
            <a:off x="611560" y="764704"/>
            <a:ext cx="777686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Возраст: 2 – 3  года</a:t>
            </a:r>
          </a:p>
          <a:p>
            <a:pPr algn="ctr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игры: </a:t>
            </a:r>
            <a:r>
              <a:rPr lang="ru-RU" sz="1600" b="1" i="0" u="none" strike="noStrike" dirty="0">
                <a:solidFill>
                  <a:srgbClr val="00B0F0"/>
                </a:solidFill>
                <a:effectLst/>
                <a:latin typeface="Times New Roman" panose="02020603050405020304" pitchFamily="18" charset="0"/>
              </a:rPr>
              <a:t>«Весёлый колобок»</a:t>
            </a:r>
            <a:endParaRPr lang="ru-RU" sz="1600" b="0" i="0" dirty="0">
              <a:solidFill>
                <a:srgbClr val="00B0F0"/>
              </a:solidFill>
              <a:effectLst/>
              <a:latin typeface="Calibri" panose="020F0502020204030204" pitchFamily="34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/>
            <a:r>
              <a:rPr lang="ru-RU" sz="1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активизировать мышцы губ, звук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Материал: картинка с изображением колобка или игрушка Колобок</a:t>
            </a:r>
          </a:p>
          <a:p>
            <a:pPr algn="l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l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Ход:</a:t>
            </a:r>
          </a:p>
          <a:p>
            <a:pPr algn="l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Покажите ребёнку колобка. Скажите, что Колобок улыбается. Потом спрячьте колобка за ширмой, затем покажите и скажите: «Колобок выглянул и весело улыбается тебе и ты улыбнись Колобку так, чтобы нижние и верхние зубы были видны. Ой, Колобок опять спрятался (взрослый и ребёнок не улыбаются), ой, выглянул и улыбается, мы тоже улыбнёмся Колобку.</a:t>
            </a:r>
          </a:p>
          <a:p>
            <a:pPr algn="l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Повторить 4-5 раз.</a:t>
            </a:r>
          </a:p>
          <a:p>
            <a:pPr algn="l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4976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DC2CEAA-7AE5-7DDC-5A8B-F6EA3BEE260E}"/>
              </a:ext>
            </a:extLst>
          </p:cNvPr>
          <p:cNvSpPr txBox="1"/>
          <p:nvPr/>
        </p:nvSpPr>
        <p:spPr>
          <a:xfrm>
            <a:off x="611560" y="764704"/>
            <a:ext cx="777686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Возраст: 2 – 3  года</a:t>
            </a:r>
          </a:p>
          <a:p>
            <a:pPr algn="ctr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игры: </a:t>
            </a:r>
            <a:r>
              <a:rPr lang="ru-RU" sz="1600" b="1" i="0" u="none" strike="noStrike" dirty="0">
                <a:solidFill>
                  <a:srgbClr val="00B0F0"/>
                </a:solidFill>
                <a:effectLst/>
                <a:latin typeface="Times New Roman" panose="02020603050405020304" pitchFamily="18" charset="0"/>
              </a:rPr>
              <a:t>«Птенчик хочет есть»</a:t>
            </a:r>
          </a:p>
          <a:p>
            <a:pPr algn="ctr"/>
            <a:endParaRPr lang="ru-RU" sz="16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активизировать работу нижней челюсти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Звук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]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(открывать и закрывать рот, прикрывать губами зубы, не выпячивать вперёд нижнюю челюсть.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Материал: игрушечные птичка-мама и птенчик.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Ход: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Покажите ребёнку игрушки. Спросите: «Кто это?» (птичка-мама и птенчик). Скажите: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Мама птенчика любила,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Зёрнышки ему носила.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Мама детке говорила: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«Ротик шире открывай,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Ешь скорей и закрывай».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Предложите малышу немного побыть птенчиком. Скажите, что птенчик, если он хочет получить еду, должен сначала широко открыть клюв, а потом закрыть его, чтобы еда не выпала из клюва. Повторите игру 3-4 раза.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6855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DC2CEAA-7AE5-7DDC-5A8B-F6EA3BEE260E}"/>
              </a:ext>
            </a:extLst>
          </p:cNvPr>
          <p:cNvSpPr txBox="1"/>
          <p:nvPr/>
        </p:nvSpPr>
        <p:spPr>
          <a:xfrm>
            <a:off x="395536" y="367471"/>
            <a:ext cx="7776864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Возраст: 2 – 3  года</a:t>
            </a:r>
          </a:p>
          <a:p>
            <a:pPr algn="ctr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игры: </a:t>
            </a:r>
            <a:r>
              <a:rPr lang="ru-RU" sz="1600" b="1" i="0" u="none" strike="noStrike" dirty="0">
                <a:solidFill>
                  <a:srgbClr val="00B0F0"/>
                </a:solidFill>
                <a:effectLst/>
                <a:latin typeface="Times New Roman" panose="02020603050405020304" pitchFamily="18" charset="0"/>
              </a:rPr>
              <a:t>«Корова и телёнок»</a:t>
            </a:r>
          </a:p>
          <a:p>
            <a:pPr algn="ctr"/>
            <a:endParaRPr lang="ru-RU" sz="16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говорить громким и тихим голосом сила голоса), чётко и внятно произносить 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звук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]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звукоподражаниях.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Материал: парные игрушки: корова и телёнок, коза и козлёнок, кошка и котёнок, мешочек.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Ход: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Покажите ребёнку игрушки. Спросите как они называются. Скажите, что корова и телёнок разговаривают на своём языке – мычат. Телёнок маленький и мычит тоненьким голоском, вот так: «Му-у-у». А мама-корова большая и мычит громким голосом, вот так: «МУ-МУ-МУ». 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Прочитайте рифмовку: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Вот коровка: «МУ-У-У, МУ-У-У!»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Вторит ей телёнок,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Маленький ребёнок: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«Му-у-у,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-у-у!»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Игру можно провести ещё раз, добавив игрушки: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Козу с козлёнком («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Ммммэ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Кошку с котёнком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Мммяу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6669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58866B8-80E9-1EFD-14A7-B908CF984562}"/>
              </a:ext>
            </a:extLst>
          </p:cNvPr>
          <p:cNvSpPr txBox="1"/>
          <p:nvPr/>
        </p:nvSpPr>
        <p:spPr>
          <a:xfrm>
            <a:off x="251520" y="1628800"/>
            <a:ext cx="792088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Полезные ссылки:</a:t>
            </a:r>
          </a:p>
          <a:p>
            <a:endParaRPr lang="ru-RU" dirty="0"/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Какие игрушки способствуют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речесвому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развитию</a:t>
            </a:r>
          </a:p>
          <a:p>
            <a:r>
              <a:rPr lang="ru-RU" sz="1600" dirty="0">
                <a:solidFill>
                  <a:srgbClr val="0000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https://cloud.mail.ru/home/какие%20игрушки%20для%20детей.docx</a:t>
            </a:r>
            <a:endParaRPr lang="ru-RU" sz="1600" dirty="0"/>
          </a:p>
          <a:p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7A3452-F05B-D064-F5B7-B0C8B7A38335}"/>
              </a:ext>
            </a:extLst>
          </p:cNvPr>
          <p:cNvSpPr txBox="1"/>
          <p:nvPr/>
        </p:nvSpPr>
        <p:spPr>
          <a:xfrm>
            <a:off x="251520" y="3212976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kern="1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Как разговорить молчуна</a:t>
            </a:r>
          </a:p>
          <a:p>
            <a:r>
              <a:rPr lang="ru-RU" sz="1800" u="sng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Mangal" panose="02040503050203030202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https://cloud.mail.ru/home/консультация%20этапы%20постановки%20звуков.docx</a:t>
            </a:r>
            <a:endParaRPr lang="ru-RU" sz="18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Mangal" panose="02040503050203030202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16069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4D778FD-394E-B2A6-B34E-BF8A0F790CD9}"/>
              </a:ext>
            </a:extLst>
          </p:cNvPr>
          <p:cNvSpPr txBox="1"/>
          <p:nvPr/>
        </p:nvSpPr>
        <p:spPr>
          <a:xfrm>
            <a:off x="286838" y="1628800"/>
            <a:ext cx="678195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Источники: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Нищева Н. В. информационно-деловое оснащение ДОУ родителям о речи ребёнка. Издательство «ДЕТСТВО-ПРЕСС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Борисенко М.Г., Лукина Н. А. Развиваем речь малыша: Комплексная методика развития речи детей 2-3 лет.-СПб.: Издательский Дом «Литера»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2013.-80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с.:ил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.-(Серия «Первые шаги»).</a:t>
            </a: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Галанов А. С. Психическое и физическое развитие ребёнка от  рождения до года: Пособие для работников дошкольных образовательных учреждений и родителей.- 2-е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изд.испр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 доп.- М.: АРКТИ, 2023.-112 с. (Развитие и воспитание дошкольника).</a:t>
            </a: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Галанов А. С.  Дневник развития ребёнка от года до двух лет. Институт психотерапии </a:t>
            </a: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Камышанова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К. И. «Ребёнок от рождения до 2 лет» : Популярное пособие для родителей –Ярославль: Академия развития: Холдинг, 2004.-240 с.: ил.- (Семейная педагогика). </a:t>
            </a:r>
          </a:p>
          <a:p>
            <a:pPr algn="just"/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53AD2AB-B0A9-BC59-49E4-F3A765D35F0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667" b="53867"/>
          <a:stretch/>
        </p:blipFill>
        <p:spPr>
          <a:xfrm>
            <a:off x="7105480" y="2085217"/>
            <a:ext cx="1714992" cy="201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53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9080884-BFF9-89C1-2F3D-802E70AC5919}"/>
              </a:ext>
            </a:extLst>
          </p:cNvPr>
          <p:cNvSpPr txBox="1"/>
          <p:nvPr/>
        </p:nvSpPr>
        <p:spPr>
          <a:xfrm>
            <a:off x="827584" y="1484784"/>
            <a:ext cx="77048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Как определить по норме ли развивается понимание обращённой речи у ребёнка 1 года. Что должен понимать ребёнок в этом возрасте?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Простые слова – указатели: дай, подойди, иди, попроси, покажи.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проверить у ребёнка понимание простой инструкции: покажи пальчик, подними руку.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1,5 года ребёнок уже понимает части лица: покажи, где глаза. Где носик, где ротик?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1414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9080884-BFF9-89C1-2F3D-802E70AC5919}"/>
              </a:ext>
            </a:extLst>
          </p:cNvPr>
          <p:cNvSpPr txBox="1"/>
          <p:nvPr/>
        </p:nvSpPr>
        <p:spPr>
          <a:xfrm>
            <a:off x="827584" y="1484784"/>
            <a:ext cx="77048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Как определить по норме ли развивается понимание обращённой речи у ребёнка 2 лет. Что должен понимать ребёнок в этом возрасте?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должен понимать инструкции, состоящие из 2-х, 3-х слов, например, дай мяч, положи книгу на стол.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Понимать фразы: местоположения, например, «Где мама?», «Где книга?».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понимает команды, связанные с повседневными действиями и общением с другими людьми, например, «Поздоровайся с бабушкой», «Сиди рядом с папой».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5569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099A552-19A2-DB25-EB74-7E0DB1AD1E89}"/>
              </a:ext>
            </a:extLst>
          </p:cNvPr>
          <p:cNvSpPr txBox="1"/>
          <p:nvPr/>
        </p:nvSpPr>
        <p:spPr>
          <a:xfrm>
            <a:off x="539552" y="1556792"/>
            <a:ext cx="79208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 обращённой речи-возраст 3 года.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3 года ребёнок уже понимает простые предложения из 3-х слов, таких как «Дай мне красную машинку», «Положи книжку рядом с яблоком»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понимает вопросы о действиях, например, «Что ты делаешь?», «Чем ты играешь?», «Куда ты идёшь?» И может ответить на них предложениями из 3-4 слов.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Понимает инструкции с использованием слов «день», «ночь», «перед», «после», «между».</a:t>
            </a:r>
          </a:p>
        </p:txBody>
      </p:sp>
    </p:spTree>
    <p:extLst>
      <p:ext uri="{BB962C8B-B14F-4D97-AF65-F5344CB8AC3E}">
        <p14:creationId xmlns:p14="http://schemas.microsoft.com/office/powerpoint/2010/main" val="3505060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9080884-BFF9-89C1-2F3D-802E70AC5919}"/>
              </a:ext>
            </a:extLst>
          </p:cNvPr>
          <p:cNvSpPr txBox="1"/>
          <p:nvPr/>
        </p:nvSpPr>
        <p:spPr>
          <a:xfrm>
            <a:off x="827584" y="1484784"/>
            <a:ext cx="77048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К  1 году в словаре ребёнка будет 10 - 15 осознанно произносимых лепетных слов: «мама», «папа», «баба», «дай», «на», «пить», «ко-ко», «би-би», ав-ав», «пи-пи» и т.д.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1г.2-1г.6 месяцев – ребёнок реагирует на своё имя, может показать, где у него глазки, носик, ротик.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г.3 мес.-1г.6 мес.-произносит около 20 слов.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1,5 - 2 годам появилась фраза, предложения, например, «Мама, дай сок», «Мишка, сиди тут», «Хочу пить чай!». Знает местоимения «моё», «ты», «я». Можно отметить появление в активной речи ребёнка первых прилагательных: «хороший», «плохой», «большой», «маленький», «красный». Не огорчайтесь, если они будут звучать как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хаёси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пахой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басёй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маикий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касий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3 года говорит предложениями.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9048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984F05-58A7-5794-BBB9-71606CEEFF39}"/>
              </a:ext>
            </a:extLst>
          </p:cNvPr>
          <p:cNvSpPr txBox="1"/>
          <p:nvPr/>
        </p:nvSpPr>
        <p:spPr>
          <a:xfrm>
            <a:off x="1115616" y="1916832"/>
            <a:ext cx="66967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Речевые игры с ребёнком 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1до 3 лет</a:t>
            </a:r>
          </a:p>
        </p:txBody>
      </p:sp>
    </p:spTree>
    <p:extLst>
      <p:ext uri="{BB962C8B-B14F-4D97-AF65-F5344CB8AC3E}">
        <p14:creationId xmlns:p14="http://schemas.microsoft.com/office/powerpoint/2010/main" val="1318832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DC2CEAA-7AE5-7DDC-5A8B-F6EA3BEE260E}"/>
              </a:ext>
            </a:extLst>
          </p:cNvPr>
          <p:cNvSpPr txBox="1"/>
          <p:nvPr/>
        </p:nvSpPr>
        <p:spPr>
          <a:xfrm>
            <a:off x="539552" y="1772816"/>
            <a:ext cx="79928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Возраст: 1-2 года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игры: «чей одуванчик улетит дальше?»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Цель игры: развитие у ребёнка умения длительно и плавно выдыхать воздух через рот, активизация мышц губ.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Ход игры: взрослый показывает как дуть на отцветший одуванчик , ребёнок повторяет.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3-4 раза.</a:t>
            </a:r>
          </a:p>
        </p:txBody>
      </p:sp>
    </p:spTree>
    <p:extLst>
      <p:ext uri="{BB962C8B-B14F-4D97-AF65-F5344CB8AC3E}">
        <p14:creationId xmlns:p14="http://schemas.microsoft.com/office/powerpoint/2010/main" val="2710179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DC2CEAA-7AE5-7DDC-5A8B-F6EA3BEE260E}"/>
              </a:ext>
            </a:extLst>
          </p:cNvPr>
          <p:cNvSpPr txBox="1"/>
          <p:nvPr/>
        </p:nvSpPr>
        <p:spPr>
          <a:xfrm>
            <a:off x="683568" y="620688"/>
            <a:ext cx="7776864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Возраст: 1-2 года</a:t>
            </a:r>
          </a:p>
          <a:p>
            <a:pPr algn="ctr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игры: «Песенка друзей»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Цель игры: развитие речевого слуха и речевой активности, умения произносить звуки и звукосочетания по подражанию.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Необходимый материал: большая кукла, петух, кошка, утка, медведь, лягушка.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 сопровождает свой рассказ показом игрушек-персонажей; чётко произносит звукоподражания и добивается этого от ребёнка.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Запела девочка песенку.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Пела, пела и допела.</a:t>
            </a:r>
          </a:p>
          <a:p>
            <a:pPr marL="285750" indent="-285750" algn="just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ты, петушок, пой!</a:t>
            </a:r>
          </a:p>
          <a:p>
            <a:pPr marL="285750" indent="-285750" algn="just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Ку-ка-ре-ку!-пропел петушок.</a:t>
            </a:r>
          </a:p>
          <a:p>
            <a:pPr marL="285750" indent="-285750" algn="just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 спой, Мурка!</a:t>
            </a:r>
          </a:p>
          <a:p>
            <a:pPr marL="285750" indent="-285750" algn="just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Мяу-мяу,-спела кошка.</a:t>
            </a:r>
          </a:p>
          <a:p>
            <a:pPr marL="285750" indent="-285750" algn="just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Твоя очередь , уточка!</a:t>
            </a:r>
          </a:p>
          <a:p>
            <a:pPr marL="285750" indent="-285750" algn="just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Кря-кря-кря,-затянула утка.</a:t>
            </a:r>
          </a:p>
          <a:p>
            <a:pPr marL="285750" indent="-285750" algn="just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ты, Мишка?</a:t>
            </a:r>
          </a:p>
          <a:p>
            <a:pPr marL="285750" indent="-285750" algn="just">
              <a:buFontTx/>
              <a:buChar char="-"/>
            </a:pP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Ряв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ряв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ряв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,-зарычал медведь.</a:t>
            </a:r>
          </a:p>
          <a:p>
            <a:pPr marL="285750" indent="-285750" algn="just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Ты, лягушка, спой!</a:t>
            </a:r>
          </a:p>
          <a:p>
            <a:pPr marL="285750" indent="-285750" algn="just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Квак-квак-квак,-проквакала лягушка.</a:t>
            </a:r>
          </a:p>
          <a:p>
            <a:pPr marL="285750" indent="-285750" algn="just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ты, кукла, что споёшь?</a:t>
            </a:r>
          </a:p>
          <a:p>
            <a:pPr marL="285750" indent="-285750" algn="just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Ма-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ма-ма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Складная песенка!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конце рассказа ребёнку задают вопросы: «Как поёт кошечка? Как поёт мишка?» и т.д.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37234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2413</Words>
  <Application>Microsoft Office PowerPoint</Application>
  <PresentationFormat>Экран (4:3)</PresentationFormat>
  <Paragraphs>284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Arial</vt:lpstr>
      <vt:lpstr>Calibri</vt:lpstr>
      <vt:lpstr>Times New Roman</vt:lpstr>
      <vt:lpstr>Тема Office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 презентации</dc:title>
  <dc:creator>Павел</dc:creator>
  <cp:lastModifiedBy>Алена Колбина</cp:lastModifiedBy>
  <cp:revision>27</cp:revision>
  <dcterms:created xsi:type="dcterms:W3CDTF">2009-01-08T12:15:48Z</dcterms:created>
  <dcterms:modified xsi:type="dcterms:W3CDTF">2023-08-30T07:51:30Z</dcterms:modified>
</cp:coreProperties>
</file>